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8" r:id="rId2"/>
    <p:sldId id="256" r:id="rId3"/>
    <p:sldId id="263" r:id="rId4"/>
    <p:sldId id="266" r:id="rId5"/>
    <p:sldId id="275" r:id="rId6"/>
    <p:sldId id="271" r:id="rId7"/>
    <p:sldId id="272" r:id="rId8"/>
    <p:sldId id="273" r:id="rId9"/>
    <p:sldId id="274" r:id="rId10"/>
    <p:sldId id="269" r:id="rId11"/>
    <p:sldId id="260" r:id="rId12"/>
    <p:sldId id="280" r:id="rId13"/>
    <p:sldId id="281" r:id="rId14"/>
    <p:sldId id="282" r:id="rId15"/>
    <p:sldId id="283" r:id="rId16"/>
    <p:sldId id="284" r:id="rId17"/>
    <p:sldId id="285" r:id="rId1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3"/>
    <a:srgbClr val="BD1003"/>
    <a:srgbClr val="B51003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73" d="100"/>
          <a:sy n="73" d="100"/>
        </p:scale>
        <p:origin x="54" y="8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47F9-AFD0-4912-B3EF-35AA0D815F5D}" type="datetimeFigureOut">
              <a:rPr lang="tr-TR" smtClean="0"/>
              <a:t>28.09.2018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6C07-EC19-4DB2-9956-7CF0A77728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0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6C07-EC19-4DB2-9956-7CF0A777289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0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4592-3F1A-493D-8890-47A9C9510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1953B-AE3C-480B-B447-1FF66734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4456-1879-4361-AC56-F8F5A78E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75A4-5665-4E07-8130-65DF980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23A2-EE87-48C1-B29C-7D0FF45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38F-6807-4294-B202-54602104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3A4F-ACCC-49B3-8002-7C58A2279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522C-9BAC-426E-AA2D-70FF6D4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988-2F6D-4D5F-B285-04CE49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F6BA-921B-4D39-96B7-32F8F74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18EEE-B497-4650-8D2A-AE187F168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12C2-8D98-40DE-8FA8-0607D8FED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EE6D-B565-4D87-A6AC-8BA100F5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7244-DA87-4D8A-A042-3C08AEEB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467F-596D-4B6B-8066-FC76CDA0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3930-4E0C-4448-AFD7-0324F42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6197-9760-445D-ACE5-26AD179B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12E6-3142-4D65-9DA8-EED9B33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90DCB-53CA-4A30-8015-17C094C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30BF-C01D-4C78-B87A-AB78643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0F54-0763-4F76-AE14-38706E5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8699-9A87-4753-A0DC-2DB3E4020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94C6-22F8-4C83-9940-BF3A6502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0CED-7F6C-4417-98C4-FC49E257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F0A76-9069-4993-A2C2-9C7A1263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1EF-60DD-455E-9CB2-5407981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1B1F-DCA3-4A79-AEE1-8CD17ACE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E60B7-7D9B-414F-BCFE-24729353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3CFA-DB1A-4482-973A-DD7DA67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C4DE-6F4A-46E5-A9E7-1C1E0D8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791-7D34-43F7-ABE2-D2DCA1CC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213-4D7D-4B91-A86E-6D433969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A56C-D49C-465D-AF16-2F3A0039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7BC24-41BC-4668-9A6D-6322FACD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7B24-1CFB-4D94-89E8-269BD808C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3FD00-5962-4466-A267-D3C04637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1A61-690B-48E2-82ED-03DD2C7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2A79-9321-4BC0-A5D2-1B0C013C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271A-A5C8-4A56-8B16-4FE4209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460-E567-4FC8-8C5D-66384E5F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0B90B-685F-470A-8D82-CE9C5671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EEC33-0918-48C9-B686-9B2D6586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BC507-3BCE-4351-B01F-B97A3B63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8AC6-6BD2-4B72-8A0D-AC8A8B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6B63-B3A0-4CB7-85AE-0B7428D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29D0-1F61-4F63-B1BD-0378561D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BCAD-59B2-49CB-A93C-7DFFE82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6EC2-D468-4D8E-AC39-E1B22AB4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09ADE-50A3-418D-B1F6-0155B59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F7154-9909-475C-B59C-FC9FB36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4CAB-C400-44CC-927D-1A2E855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71A4-F9F0-4181-99FB-711DDA2B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0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5814-AAEE-41CC-96E8-A64F0138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BDD30-45F2-4E80-B44D-4FDEF53B8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B499D-78C1-4BE9-A47A-2EDD1BDA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57658-453D-486D-91F9-D55C751E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A681-7A74-4D22-86A9-74245F4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D614-D4FD-42B7-8A5C-F45752DF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E20E-C738-4602-9481-241005C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864C-AE7A-4F96-BB33-0FF5E90B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A18F-BB5A-4187-979D-E0F2E2970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CE1B-5F36-4E4C-B957-7CB9DD38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AD8EC-75BF-4D8D-8F01-E37264850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1A37-9481-4BC2-9C8E-7E1DE4605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VLA Elektrik/</a:t>
            </a:r>
            <a:r>
              <a:rPr lang="tr-TR" dirty="0" err="1"/>
              <a:t>Aviyonik</a:t>
            </a:r>
            <a:r>
              <a:rPr lang="tr-TR" dirty="0"/>
              <a:t> Grubu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344D-F35E-43AC-A821-A6AF8ADC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tr-TR" dirty="0"/>
              <a:t>Mehmet Alp ER</a:t>
            </a:r>
          </a:p>
          <a:p>
            <a:pPr algn="r"/>
            <a:r>
              <a:rPr lang="tr-TR" dirty="0"/>
              <a:t>Halil TEMURTAŞ</a:t>
            </a:r>
          </a:p>
          <a:p>
            <a:pPr algn="r"/>
            <a:r>
              <a:rPr lang="tr-TR" dirty="0"/>
              <a:t>Nesil BOR</a:t>
            </a:r>
          </a:p>
          <a:p>
            <a:pPr algn="r"/>
            <a:r>
              <a:rPr lang="tr-TR" dirty="0"/>
              <a:t>Fatih YAVUZ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8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Artex</a:t>
            </a:r>
            <a:r>
              <a:rPr lang="tr-TR" sz="3600" dirty="0"/>
              <a:t>  ME406 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406 MHz </a:t>
            </a:r>
            <a:r>
              <a:rPr lang="tr-TR" dirty="0"/>
              <a:t>«</a:t>
            </a:r>
            <a:r>
              <a:rPr lang="en-US" dirty="0"/>
              <a:t>Emergency Locator Transmitter</a:t>
            </a:r>
            <a:r>
              <a:rPr lang="tr-TR" dirty="0"/>
              <a:t>»</a:t>
            </a:r>
            <a:endParaRPr lang="en-US" dirty="0"/>
          </a:p>
          <a:p>
            <a:r>
              <a:rPr lang="en-US" dirty="0"/>
              <a:t>ELT</a:t>
            </a:r>
            <a:r>
              <a:rPr lang="tr-TR" dirty="0"/>
              <a:t> aktif hale gelince :</a:t>
            </a:r>
          </a:p>
          <a:p>
            <a:pPr lvl="1"/>
            <a:r>
              <a:rPr lang="en-US" dirty="0"/>
              <a:t>406 MHz</a:t>
            </a:r>
            <a:r>
              <a:rPr lang="tr-TR" dirty="0"/>
              <a:t>’lik</a:t>
            </a:r>
            <a:r>
              <a:rPr lang="en-US" dirty="0"/>
              <a:t> transmitter</a:t>
            </a:r>
            <a:r>
              <a:rPr lang="tr-TR" dirty="0"/>
              <a:t> her 50 saniyede bir</a:t>
            </a:r>
          </a:p>
          <a:p>
            <a:pPr marL="342900" lvl="1" indent="0">
              <a:buNone/>
            </a:pPr>
            <a:r>
              <a:rPr lang="tr-TR" dirty="0"/>
              <a:t>arama kurtarma ekiplerine uçağın konumunu</a:t>
            </a:r>
          </a:p>
          <a:p>
            <a:pPr marL="342900" lvl="1" indent="0">
              <a:buNone/>
            </a:pPr>
            <a:r>
              <a:rPr lang="tr-TR" dirty="0"/>
              <a:t>bildiren bir yayın yapar.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A3BEF5-F0DB-4CEB-8AA2-F67D1FF9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29272"/>
            <a:ext cx="3144044" cy="3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E35-25DD-4421-A27B-1E3B769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Mimari</a:t>
            </a:r>
            <a:endParaRPr lang="en-US" sz="36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9378D0A-CC2F-4D95-900A-FFDBC9BA85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82" y="1825624"/>
            <a:ext cx="3566118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Işıklandırma Malzeme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1825624"/>
          <a:ext cx="7886700" cy="182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5364885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88956968"/>
                    </a:ext>
                  </a:extLst>
                </a:gridCol>
              </a:tblGrid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Ekipman</a:t>
                      </a: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Anti-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Collision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RedBaron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60716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Navigation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435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AVEO </a:t>
                      </a: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Engineering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Andromeda</a:t>
                      </a:r>
                      <a:r>
                        <a:rPr lang="tr-T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DayLite</a:t>
                      </a:r>
                      <a:endParaRPr lang="tr-T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08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Çarpışma Engelleyici Işıklar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5FCAB1-A998-413A-9B78-303A9B19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980" y="1700895"/>
            <a:ext cx="4112507" cy="2313286"/>
          </a:xfrm>
          <a:prstGeom prst="rect">
            <a:avLst/>
          </a:prstGeom>
        </p:spPr>
      </p:pic>
      <p:pic>
        <p:nvPicPr>
          <p:cNvPr id="7" name="Picture 2" descr="https://encrypted-tbn0.gstatic.com/images?q=tbn:ANd9GcRSGkGJV45eio4SUKCmZzNunlAJXd3cGh9mR07mWMI14so4gtop">
            <a:extLst>
              <a:ext uri="{FF2B5EF4-FFF2-40B4-BE49-F238E27FC236}">
                <a16:creationId xmlns:a16="http://schemas.microsoft.com/office/drawing/2014/main" id="{9A56DF27-B15A-40FA-876C-97138016B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99" y="3997101"/>
            <a:ext cx="4112507" cy="230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</a:t>
            </a:r>
            <a:r>
              <a:rPr lang="tr-TR" sz="3600" dirty="0" err="1"/>
              <a:t>RedBaron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Anti-collision LED light – Red or White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F688E6-7E01-4182-AEEA-13287C92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6" r="15046"/>
          <a:stretch/>
        </p:blipFill>
        <p:spPr>
          <a:xfrm>
            <a:off x="5772150" y="2732617"/>
            <a:ext cx="2743200" cy="2537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8B07FC-057C-4DD2-A9F3-A64896F8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Navigasyon</a:t>
            </a:r>
            <a:r>
              <a:rPr lang="tr-TR" sz="3600" dirty="0"/>
              <a:t> / Pozisyon Işıkları</a:t>
            </a:r>
            <a:endParaRPr lang="en-US" sz="3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4AE864-50E4-4C5D-A14F-9FF711F5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47" y="1690689"/>
            <a:ext cx="6680906" cy="37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AVEO </a:t>
            </a:r>
            <a:r>
              <a:rPr lang="tr-TR" sz="3600" dirty="0" err="1"/>
              <a:t>Engineering</a:t>
            </a:r>
            <a:r>
              <a:rPr lang="tr-TR" sz="3600" dirty="0"/>
              <a:t>  </a:t>
            </a:r>
            <a:r>
              <a:rPr lang="tr-TR" sz="3600" dirty="0" err="1"/>
              <a:t>Andromeda</a:t>
            </a:r>
            <a:r>
              <a:rPr lang="tr-TR" sz="3600" dirty="0"/>
              <a:t> </a:t>
            </a:r>
            <a:r>
              <a:rPr lang="tr-TR" sz="3600" dirty="0" err="1"/>
              <a:t>DayLite</a:t>
            </a:r>
            <a:endParaRPr lang="tr-T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Navigation / Position / Strobe LED light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EBB23F-AD29-4137-94EF-6A81F2D5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r="8333"/>
          <a:stretch/>
        </p:blipFill>
        <p:spPr>
          <a:xfrm>
            <a:off x="4705350" y="2729706"/>
            <a:ext cx="3810000" cy="25431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40AF96-C41F-499A-8899-DF919DA3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6025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17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99F1-45AE-4B25-B358-A890D5DD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/>
              <a:t>Elektrik Mimari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BE7D9-6B0A-4550-9F20-13929A4E35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8" y="1825625"/>
            <a:ext cx="4478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2A3C-DF8E-433F-AAE5-3619976F7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09600"/>
            <a:ext cx="6705600" cy="838200"/>
          </a:xfrm>
        </p:spPr>
        <p:txBody>
          <a:bodyPr>
            <a:normAutofit/>
          </a:bodyPr>
          <a:lstStyle/>
          <a:p>
            <a:r>
              <a:rPr lang="tr-TR" sz="3600" dirty="0"/>
              <a:t>İçerik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1793-91F8-4A67-986E-DF71DA3B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52600"/>
            <a:ext cx="6858000" cy="3505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err="1"/>
              <a:t>Aviyonik</a:t>
            </a:r>
            <a:r>
              <a:rPr lang="tr-TR" sz="2400" dirty="0"/>
              <a:t> Mimari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Işıklandırma Malzeme Seçimi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/>
              <a:t>Elektrik Mimari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0D4112-3A14-4DAB-9D4C-0E343BD737D2}"/>
              </a:ext>
            </a:extLst>
          </p:cNvPr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38100">
            <a:solidFill>
              <a:srgbClr val="C511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38330"/>
              </p:ext>
            </p:extLst>
          </p:nvPr>
        </p:nvGraphicFramePr>
        <p:xfrm>
          <a:off x="628650" y="1825625"/>
          <a:ext cx="7886700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2125249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669999376"/>
                    </a:ext>
                  </a:extLst>
                </a:gridCol>
              </a:tblGrid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İstenilen Ekipman</a:t>
                      </a: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Seçilen </a:t>
                      </a:r>
                      <a:r>
                        <a:rPr lang="tr-T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Aviyonik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55983134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Seyrüsefer Ekipmanı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GTN 750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Transponder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335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Hız/İrtifa Göstergesi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Motor &amp;Yakıt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Elektrik Kontrol Paneli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Saat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ELT (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Emergency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Locator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Transmitter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)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Artex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ME 406 ELT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Magnetic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Compass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 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Statik Port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Pitot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Tube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330481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 err="1">
                          <a:effectLst/>
                          <a:latin typeface="+mn-lt"/>
                        </a:rPr>
                        <a:t>Stall</a:t>
                      </a:r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 Uyarısı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G500?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85562"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u="none" strike="noStrike" dirty="0">
                          <a:effectLst/>
                          <a:latin typeface="+mn-lt"/>
                        </a:rPr>
                        <a:t>Haberleşme Sistemi</a:t>
                      </a:r>
                      <a:endParaRPr lang="tr-T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429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Garmin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GMA 340</a:t>
                      </a:r>
                    </a:p>
                  </a:txBody>
                  <a:tcPr marL="171450" marR="9525" marT="9525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6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3EEAC4C-E489-40BE-AE52-B31541E78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937111"/>
              </p:ext>
            </p:extLst>
          </p:nvPr>
        </p:nvGraphicFramePr>
        <p:xfrm>
          <a:off x="628650" y="1828584"/>
          <a:ext cx="7886700" cy="4348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462062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35539199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Gereksinim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6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Seçilen</a:t>
                      </a:r>
                      <a:r>
                        <a:rPr lang="tr-TR" sz="1600" b="1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Aviyonik Ekipman</a:t>
                      </a:r>
                      <a:endParaRPr lang="tr-TR" sz="16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4392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ODTÜ-VLA-SRD-017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824004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ODTÜ-VLA-SRD-018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7885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ODTÜ-VLA-SRD-019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G500-Garmin GTN 750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91980211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47597059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ODTÜ-VLA-SRD-021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G500-Garmin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881559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ODTÜ-VLA-SRD-022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64372550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ODTÜ-VLA-SRD-023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750-Garmin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72303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ODTÜ-VLA-SRD-024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 GMA 340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42268296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ODTÜ-VLA-SRD-026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1709175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ODTÜ-VLA-SRD-027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57257163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ODTÜ-VLA-SRD-028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GTN 750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63538507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ODTÜ-VLA-SRD-029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Artex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ME406 ELT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9770512"/>
                  </a:ext>
                </a:extLst>
              </a:tr>
              <a:tr h="286706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ODTÜ-VLA-SRD-030</a:t>
                      </a:r>
                      <a:endParaRPr lang="tr-T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GTX 335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50887204"/>
                  </a:ext>
                </a:extLst>
              </a:tr>
              <a:tr h="334491"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ODTÜ-VLA-SRD-025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Garmin</a:t>
                      </a:r>
                      <a:r>
                        <a:rPr lang="tr-T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GMA 340</a:t>
                      </a:r>
                      <a:endParaRPr lang="tr-T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2728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6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Aviyonik</a:t>
            </a:r>
            <a:r>
              <a:rPr lang="tr-TR" sz="3600" dirty="0"/>
              <a:t> Seçimi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37F74D7-C10F-410C-8DA7-223130CE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6" y="2133600"/>
            <a:ext cx="7768648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G500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fontAlgn="base"/>
            <a:r>
              <a:rPr lang="es-ES" dirty="0">
                <a:solidFill>
                  <a:srgbClr val="101010"/>
                </a:solidFill>
                <a:latin typeface="inherit"/>
              </a:rPr>
              <a:t>Dual 6.5" diagonal color LCD</a:t>
            </a:r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335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GMA 340</a:t>
            </a:r>
          </a:p>
          <a:p>
            <a:pPr fontAlgn="base"/>
            <a:r>
              <a:rPr lang="tr-TR" dirty="0">
                <a:solidFill>
                  <a:srgbClr val="101010"/>
                </a:solidFill>
                <a:latin typeface="inherit"/>
              </a:rPr>
              <a:t>Gerekli diğer ekipmanlar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Statik Port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Pitot Tüpü vs.</a:t>
            </a:r>
          </a:p>
          <a:p>
            <a:pPr lvl="1"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marL="342900" lvl="1" indent="0" fontAlgn="base">
              <a:buNone/>
            </a:pPr>
            <a:endParaRPr lang="tr-TR" dirty="0">
              <a:solidFill>
                <a:srgbClr val="101010"/>
              </a:solidFill>
              <a:latin typeface="inherit"/>
            </a:endParaRPr>
          </a:p>
          <a:p>
            <a:pPr lvl="1" fontAlgn="base"/>
            <a:endParaRPr lang="es-ES" dirty="0">
              <a:solidFill>
                <a:srgbClr val="101010"/>
              </a:solidFill>
              <a:latin typeface="inherit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B892F4F-A0FA-4147-AAF0-AE3A80EB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5625"/>
            <a:ext cx="2859272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0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GTN 750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GPS/NAV/COMM/MFD</a:t>
            </a:r>
          </a:p>
          <a:p>
            <a:pPr fontAlgn="base"/>
            <a:r>
              <a:rPr lang="tr-TR" dirty="0"/>
              <a:t>Seyrüsefer Ekipmanı</a:t>
            </a:r>
          </a:p>
          <a:p>
            <a:pPr fontAlgn="base"/>
            <a:r>
              <a:rPr lang="tr-TR" dirty="0"/>
              <a:t>Uçuş planını görselleştirir</a:t>
            </a:r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GTX 335</a:t>
            </a:r>
          </a:p>
          <a:p>
            <a:pPr fontAlgn="base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5680E4-DCBF-4A27-B5F8-22AE4376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06" y="2372122"/>
            <a:ext cx="3258344" cy="32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GTX 335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1090 MHz ADS-B “Out” Transponder</a:t>
            </a:r>
            <a:endParaRPr lang="tr-TR" dirty="0"/>
          </a:p>
          <a:p>
            <a:pPr fontAlgn="base"/>
            <a:r>
              <a:rPr lang="tr-TR" dirty="0"/>
              <a:t>Diğer Garmin Aviyonik Ekipmanlarıyla uyumlu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G500</a:t>
            </a:r>
          </a:p>
          <a:p>
            <a:pPr lvl="1" fontAlgn="base"/>
            <a:r>
              <a:rPr lang="tr-TR" dirty="0">
                <a:solidFill>
                  <a:srgbClr val="101010"/>
                </a:solidFill>
                <a:latin typeface="inherit"/>
              </a:rPr>
              <a:t>GTN 750</a:t>
            </a:r>
          </a:p>
          <a:p>
            <a:pPr fontAlgn="base"/>
            <a:r>
              <a:rPr lang="en-US" dirty="0"/>
              <a:t>1090 MHz </a:t>
            </a:r>
            <a:r>
              <a:rPr lang="tr-TR" dirty="0"/>
              <a:t>çıktısı dünyada her yerde ve her irtifada kullanışlı</a:t>
            </a:r>
            <a:endParaRPr lang="en-US" dirty="0"/>
          </a:p>
          <a:p>
            <a:pPr fontAlgn="base"/>
            <a:endParaRPr lang="tr-TR" dirty="0">
              <a:solidFill>
                <a:srgbClr val="101010"/>
              </a:solidFill>
              <a:latin typeface="inherit"/>
            </a:endParaRPr>
          </a:p>
          <a:p>
            <a:pPr fontAlgn="base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786A7F-A5DB-4038-BA27-4A1339C7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" t="28916" r="-2410" b="30120"/>
          <a:stretch/>
        </p:blipFill>
        <p:spPr>
          <a:xfrm>
            <a:off x="5867400" y="1981200"/>
            <a:ext cx="3162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F5A-86BB-4574-8B65-ED23F3EB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/>
              <a:t>Garmin</a:t>
            </a:r>
            <a:r>
              <a:rPr lang="tr-TR" sz="3600" dirty="0"/>
              <a:t> GMA 340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1F71-BAB3-4336-A05E-FA4ED361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Ses paneli</a:t>
            </a:r>
          </a:p>
          <a:p>
            <a:r>
              <a:rPr lang="en-US" dirty="0"/>
              <a:t>LED</a:t>
            </a:r>
            <a:r>
              <a:rPr lang="tr-TR" dirty="0"/>
              <a:t> aydınlatmalı kontrol düğmeleri</a:t>
            </a:r>
          </a:p>
          <a:p>
            <a:r>
              <a:rPr lang="en-US" dirty="0"/>
              <a:t> MASQ processing </a:t>
            </a:r>
            <a:endParaRPr lang="tr-TR" dirty="0"/>
          </a:p>
          <a:p>
            <a:pPr lvl="1"/>
            <a:r>
              <a:rPr lang="tr-TR" dirty="0"/>
              <a:t>Aviyonik girdilerdeki çevre gürültüsünü azaltır</a:t>
            </a:r>
          </a:p>
          <a:p>
            <a:r>
              <a:rPr lang="en-US" dirty="0"/>
              <a:t> </a:t>
            </a:r>
            <a:r>
              <a:rPr lang="tr-TR" dirty="0"/>
              <a:t>TEL-RING için daima açık giriş</a:t>
            </a:r>
          </a:p>
          <a:p>
            <a:pPr lvl="1"/>
            <a:r>
              <a:rPr lang="tr-TR" dirty="0"/>
              <a:t>İrtifa dikkat uyarısı</a:t>
            </a:r>
          </a:p>
          <a:p>
            <a:pPr lvl="1"/>
            <a:r>
              <a:rPr lang="tr-TR" dirty="0"/>
              <a:t>diğer uyarı tonları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62260C-DB19-491D-BEFA-8FDB49D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5740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337</Words>
  <Application>Microsoft Office PowerPoint</Application>
  <PresentationFormat>Ekran Gösterisi (4:3)</PresentationFormat>
  <Paragraphs>122</Paragraphs>
  <Slides>17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inherit</vt:lpstr>
      <vt:lpstr>Times New Roman</vt:lpstr>
      <vt:lpstr>Office Theme</vt:lpstr>
      <vt:lpstr>VLA Elektrik/Aviyonik Grubu </vt:lpstr>
      <vt:lpstr>İçerik</vt:lpstr>
      <vt:lpstr>Aviyonik Seçimi</vt:lpstr>
      <vt:lpstr>Aviyonik Seçimi</vt:lpstr>
      <vt:lpstr>Aviyonik Seçimi</vt:lpstr>
      <vt:lpstr>Garmin G500</vt:lpstr>
      <vt:lpstr>Garmin GTN 750</vt:lpstr>
      <vt:lpstr>Garmin GTX 335</vt:lpstr>
      <vt:lpstr>Garmin GMA 340</vt:lpstr>
      <vt:lpstr>Artex  ME406 ELT</vt:lpstr>
      <vt:lpstr>Aviyonik Mimari</vt:lpstr>
      <vt:lpstr>Işıklandırma Malzeme Seçimi</vt:lpstr>
      <vt:lpstr>Çarpışma Engelleyici Işıklar</vt:lpstr>
      <vt:lpstr>AVEO Engineering RedBaron DayLite</vt:lpstr>
      <vt:lpstr>Navigasyon / Pozisyon Işıkları</vt:lpstr>
      <vt:lpstr>AVEO Engineering  Andromeda DayLite</vt:lpstr>
      <vt:lpstr>Elektrik Mimari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Elektrik/Aviyonik Grubu </dc:title>
  <dc:creator>Halil Temurtaş</dc:creator>
  <cp:lastModifiedBy>Halil Temurtaş</cp:lastModifiedBy>
  <cp:revision>19</cp:revision>
  <dcterms:created xsi:type="dcterms:W3CDTF">2018-09-27T15:46:51Z</dcterms:created>
  <dcterms:modified xsi:type="dcterms:W3CDTF">2018-09-28T20:40:04Z</dcterms:modified>
</cp:coreProperties>
</file>